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Fira Sans Extra Condensed Medium"/>
      <p:regular r:id="rId29"/>
      <p:bold r:id="rId30"/>
      <p:italic r:id="rId31"/>
      <p:boldItalic r:id="rId32"/>
    </p:embeddedFont>
    <p:embeddedFont>
      <p:font typeface="Roboto Condensed"/>
      <p:regular r:id="rId33"/>
      <p:bold r:id="rId34"/>
      <p:italic r:id="rId35"/>
      <p:boldItalic r:id="rId36"/>
    </p:embeddedFont>
    <p:embeddedFont>
      <p:font typeface="Roboto Condensed Light"/>
      <p:regular r:id="rId37"/>
      <p:bold r:id="rId38"/>
      <p:italic r:id="rId39"/>
      <p:boldItalic r:id="rId40"/>
    </p:embeddedFont>
    <p:embeddedFont>
      <p:font typeface="Exo 2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Italic.fntdata"/><Relationship Id="rId20" Type="http://schemas.openxmlformats.org/officeDocument/2006/relationships/slide" Target="slides/slide16.xml"/><Relationship Id="rId42" Type="http://schemas.openxmlformats.org/officeDocument/2006/relationships/font" Target="fonts/Exo2-bold.fntdata"/><Relationship Id="rId41" Type="http://schemas.openxmlformats.org/officeDocument/2006/relationships/font" Target="fonts/Exo2-regular.fntdata"/><Relationship Id="rId22" Type="http://schemas.openxmlformats.org/officeDocument/2006/relationships/slide" Target="slides/slide18.xml"/><Relationship Id="rId44" Type="http://schemas.openxmlformats.org/officeDocument/2006/relationships/font" Target="fonts/Exo2-boldItalic.fntdata"/><Relationship Id="rId21" Type="http://schemas.openxmlformats.org/officeDocument/2006/relationships/slide" Target="slides/slide17.xml"/><Relationship Id="rId43" Type="http://schemas.openxmlformats.org/officeDocument/2006/relationships/font" Target="fonts/Exo2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7.xml"/><Relationship Id="rId33" Type="http://schemas.openxmlformats.org/officeDocument/2006/relationships/font" Target="fonts/RobotoCondensed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Condensed-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-bold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Light-regular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boldItalic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Light-italic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796db99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796db99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20cfbf59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20cfbf59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796db997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796db997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baafe93df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baafe93df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baafe93df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baafe93df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3c47284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d3c47284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20cfbf59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20cfbf59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d3ceb64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d3ceb64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609f59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609f59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baafe93df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baafe93d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baafe93d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baafe93d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baafe93df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baafe93df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20cfbf59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20cfbf59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e20083d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e20083d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20cfbf59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20cfbf59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d3c47284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d3c47284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d3c4728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d3c4728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0cfbf5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20cfbf5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baafe93d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baafe93d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baafe93d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baafe93d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796db99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796db99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abs/1710.1019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647300" y="995300"/>
            <a:ext cx="7375500" cy="21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Redes Adversarias para la generación de Pokemons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quién no le va a gustar….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/>
        </p:nvSpPr>
        <p:spPr>
          <a:xfrm>
            <a:off x="4218000" y="3650525"/>
            <a:ext cx="49260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Presentación y trabajo creados por: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Arturo Sirvent Fresneda y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Ángel Guevara Ros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Master Ciencia de Datos (UV) </a:t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2022</a:t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/>
        </p:nvSpPr>
        <p:spPr>
          <a:xfrm>
            <a:off x="1880625" y="1725150"/>
            <a:ext cx="624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No convergencia y colapso de nodos: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los métodos de descenso del gradiente no funcionan bien con los problemas de MinMax. Cuando el Generador es muy bueno, puede colapsar dando lugar a una variedad limitada de muestras.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Desaparición del gradiente: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Cuando el Discriminador es muy bueno, éste no proporciona la información suficiente para que el generador progrese y el entrenamiento es para.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Desequilibrio 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uno de los dos modelos aprende más rápido que el otro.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Inicialización: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es un modelo muy sensible a la selección de los hiperparámetros.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0" name="Google Shape;210;p38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Limitaciones de las GANs</a:t>
            </a:r>
            <a:endParaRPr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idx="2" type="ctrTitle"/>
          </p:nvPr>
        </p:nvSpPr>
        <p:spPr>
          <a:xfrm>
            <a:off x="1476750" y="299750"/>
            <a:ext cx="6190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Entrenamiento </a:t>
            </a:r>
            <a:r>
              <a:rPr lang="en" u="sng">
                <a:highlight>
                  <a:srgbClr val="FFC800"/>
                </a:highlight>
              </a:rPr>
              <a:t>PROGRESIVO</a:t>
            </a:r>
            <a:r>
              <a:rPr lang="en" u="sng"/>
              <a:t> de una GAN</a:t>
            </a:r>
            <a:endParaRPr u="sng"/>
          </a:p>
        </p:txBody>
      </p:sp>
      <p:sp>
        <p:nvSpPr>
          <p:cNvPr id="216" name="Google Shape;216;p39"/>
          <p:cNvSpPr txBox="1"/>
          <p:nvPr/>
        </p:nvSpPr>
        <p:spPr>
          <a:xfrm>
            <a:off x="1880550" y="1758400"/>
            <a:ext cx="5786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generación de imágenes de alta resolución es complicada y puede llevarnos al problema del gradiente.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 entrenamiento progresivo nos permite llevar a cabo esa tarea al ir aumentando poco a poco la resolución de las imágenes que le pasamos a la GAN durante el entrenamiento.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Aprende primero la estructura general de las imágenes y luego va captando los detalles.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nuestro caso, nosotros hemos implementado solamente 1 step de entrenamiento progresivo.  Hemos empezado con una resolución de 28x28 y después la hemos aumentado a 56x56.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2" type="ctrTitle"/>
          </p:nvPr>
        </p:nvSpPr>
        <p:spPr>
          <a:xfrm>
            <a:off x="1210200" y="305875"/>
            <a:ext cx="6723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</a:rPr>
              <a:t>Entrenamiento </a:t>
            </a:r>
            <a:r>
              <a:rPr lang="en" u="sng">
                <a:solidFill>
                  <a:schemeClr val="hlink"/>
                </a:solidFill>
                <a:highlight>
                  <a:srgbClr val="FFC800"/>
                </a:highlight>
              </a:rPr>
              <a:t>PROGRESIVO</a:t>
            </a:r>
            <a:r>
              <a:rPr lang="en" u="sng">
                <a:solidFill>
                  <a:schemeClr val="hlink"/>
                </a:solidFill>
              </a:rPr>
              <a:t> de una GAN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350" y="1815575"/>
            <a:ext cx="7346424" cy="320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123825">
              <a:srgbClr val="000000">
                <a:alpha val="39000"/>
              </a:srgbClr>
            </a:outerShdw>
          </a:effectLst>
        </p:spPr>
      </p:pic>
      <p:sp>
        <p:nvSpPr>
          <p:cNvPr id="223" name="Google Shape;223;p40"/>
          <p:cNvSpPr txBox="1"/>
          <p:nvPr/>
        </p:nvSpPr>
        <p:spPr>
          <a:xfrm>
            <a:off x="2444825" y="1015550"/>
            <a:ext cx="61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la práctica, el hecho de ir aumentando la resolución se traduce en ir aumentando el número de capas ocultas de nuestra red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229" name="Google Shape;229;p41"/>
          <p:cNvSpPr txBox="1"/>
          <p:nvPr>
            <p:ph idx="1" type="subTitle"/>
          </p:nvPr>
        </p:nvSpPr>
        <p:spPr>
          <a:xfrm>
            <a:off x="4271076" y="2834025"/>
            <a:ext cx="45288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¿Hemos generado Pokemons nuevos?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ha ido el entrenamiento?</a:t>
            </a:r>
            <a:endParaRPr/>
          </a:p>
        </p:txBody>
      </p:sp>
      <p:sp>
        <p:nvSpPr>
          <p:cNvPr id="230" name="Google Shape;230;p41"/>
          <p:cNvSpPr txBox="1"/>
          <p:nvPr>
            <p:ph idx="2" type="title"/>
          </p:nvPr>
        </p:nvSpPr>
        <p:spPr>
          <a:xfrm flipH="1">
            <a:off x="4075768" y="413138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00"/>
              <a:t>03</a:t>
            </a:r>
            <a:endParaRPr sz="10200"/>
          </a:p>
        </p:txBody>
      </p:sp>
      <p:cxnSp>
        <p:nvCxnSpPr>
          <p:cNvPr id="231" name="Google Shape;231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Proceso de entrenamiento</a:t>
            </a:r>
            <a:endParaRPr u="sng"/>
          </a:p>
        </p:txBody>
      </p:sp>
      <p:sp>
        <p:nvSpPr>
          <p:cNvPr id="237" name="Google Shape;237;p42"/>
          <p:cNvSpPr txBox="1"/>
          <p:nvPr>
            <p:ph type="ctrTitle"/>
          </p:nvPr>
        </p:nvSpPr>
        <p:spPr>
          <a:xfrm>
            <a:off x="614475" y="952875"/>
            <a:ext cx="3177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 u="sng"/>
              <a:t>Etapa 1</a:t>
            </a:r>
            <a:endParaRPr b="0" sz="2100" u="sng"/>
          </a:p>
        </p:txBody>
      </p:sp>
      <p:sp>
        <p:nvSpPr>
          <p:cNvPr id="238" name="Google Shape;238;p42"/>
          <p:cNvSpPr txBox="1"/>
          <p:nvPr>
            <p:ph type="ctrTitle"/>
          </p:nvPr>
        </p:nvSpPr>
        <p:spPr>
          <a:xfrm>
            <a:off x="5829550" y="919888"/>
            <a:ext cx="3177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sng"/>
              <a:t>Etapa </a:t>
            </a:r>
            <a:r>
              <a:rPr b="0" lang="en" sz="2000" u="sng"/>
              <a:t>2</a:t>
            </a:r>
            <a:endParaRPr b="0" sz="2000" u="sng"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2425"/>
            <a:ext cx="8804026" cy="323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66675">
              <a:srgbClr val="000000">
                <a:alpha val="50000"/>
              </a:srgbClr>
            </a:outerShdw>
          </a:effectLst>
        </p:spPr>
      </p:pic>
      <p:cxnSp>
        <p:nvCxnSpPr>
          <p:cNvPr id="240" name="Google Shape;240;p42"/>
          <p:cNvCxnSpPr>
            <a:stCxn id="238" idx="2"/>
          </p:cNvCxnSpPr>
          <p:nvPr/>
        </p:nvCxnSpPr>
        <p:spPr>
          <a:xfrm>
            <a:off x="7418500" y="1439488"/>
            <a:ext cx="84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42"/>
          <p:cNvCxnSpPr>
            <a:stCxn id="237" idx="2"/>
          </p:cNvCxnSpPr>
          <p:nvPr/>
        </p:nvCxnSpPr>
        <p:spPr>
          <a:xfrm>
            <a:off x="2203425" y="1472475"/>
            <a:ext cx="4200" cy="4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42"/>
          <p:cNvSpPr txBox="1"/>
          <p:nvPr/>
        </p:nvSpPr>
        <p:spPr>
          <a:xfrm>
            <a:off x="3861425" y="952875"/>
            <a:ext cx="18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Fine tuning reduciendo el learning rate.</a:t>
            </a:r>
            <a:endParaRPr u="sng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43" name="Google Shape;243;p42"/>
          <p:cNvCxnSpPr>
            <a:stCxn id="242" idx="2"/>
          </p:cNvCxnSpPr>
          <p:nvPr/>
        </p:nvCxnSpPr>
        <p:spPr>
          <a:xfrm>
            <a:off x="4772375" y="1568475"/>
            <a:ext cx="6900" cy="6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Imágenes generadas en  la </a:t>
            </a:r>
            <a:r>
              <a:rPr lang="en" u="sng">
                <a:highlight>
                  <a:srgbClr val="FFC800"/>
                </a:highlight>
              </a:rPr>
              <a:t>Etapa 1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37" y="633787"/>
            <a:ext cx="3875926" cy="3875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42875">
              <a:srgbClr val="000000">
                <a:alpha val="48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Imágenes generadas en  la </a:t>
            </a:r>
            <a:r>
              <a:rPr lang="en" u="sng">
                <a:highlight>
                  <a:srgbClr val="FFC800"/>
                </a:highlight>
              </a:rPr>
              <a:t>Etapa 2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050" y="606950"/>
            <a:ext cx="4231750" cy="423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14300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ctrTitle"/>
          </p:nvPr>
        </p:nvSpPr>
        <p:spPr>
          <a:xfrm>
            <a:off x="2002775" y="87350"/>
            <a:ext cx="5214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Imágenes generadas en  la </a:t>
            </a:r>
            <a:r>
              <a:rPr lang="en" u="sng">
                <a:highlight>
                  <a:srgbClr val="FFC800"/>
                </a:highlight>
              </a:rPr>
              <a:t>Etapa 2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350"/>
            <a:ext cx="4322241" cy="423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41" y="759350"/>
            <a:ext cx="4322241" cy="42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ctrTitle"/>
          </p:nvPr>
        </p:nvSpPr>
        <p:spPr>
          <a:xfrm>
            <a:off x="1598250" y="102500"/>
            <a:ext cx="59475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Más i</a:t>
            </a:r>
            <a:r>
              <a:rPr lang="en" u="sng"/>
              <a:t>mágenes generadas en  la </a:t>
            </a:r>
            <a:r>
              <a:rPr lang="en" u="sng">
                <a:highlight>
                  <a:srgbClr val="FFC800"/>
                </a:highlight>
              </a:rPr>
              <a:t>Etapa 2</a:t>
            </a:r>
            <a:endParaRPr u="sng">
              <a:highlight>
                <a:srgbClr val="FFC800"/>
              </a:highlight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800" y="736600"/>
            <a:ext cx="4322241" cy="4231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5715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ctrTitle"/>
          </p:nvPr>
        </p:nvSpPr>
        <p:spPr>
          <a:xfrm flipH="1">
            <a:off x="360678" y="14532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74" name="Google Shape;274;p47"/>
          <p:cNvSpPr txBox="1"/>
          <p:nvPr>
            <p:ph idx="2" type="title"/>
          </p:nvPr>
        </p:nvSpPr>
        <p:spPr>
          <a:xfrm flipH="1">
            <a:off x="1331728" y="3413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5" name="Google Shape;275;p47"/>
          <p:cNvSpPr txBox="1"/>
          <p:nvPr>
            <p:ph idx="1" type="subTitle"/>
          </p:nvPr>
        </p:nvSpPr>
        <p:spPr>
          <a:xfrm>
            <a:off x="140703" y="309196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podemos aprender de los resultados obtenidos?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¿Es como esperábamos?</a:t>
            </a:r>
            <a:endParaRPr/>
          </a:p>
        </p:txBody>
      </p:sp>
      <p:cxnSp>
        <p:nvCxnSpPr>
          <p:cNvPr id="276" name="Google Shape;276;p47"/>
          <p:cNvCxnSpPr/>
          <p:nvPr/>
        </p:nvCxnSpPr>
        <p:spPr>
          <a:xfrm>
            <a:off x="0" y="3011075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870650" y="1144200"/>
            <a:ext cx="7345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Objetivo.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Metodología / aproximación al problema.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Resultados.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Conclusiones.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xo 2"/>
              <a:buAutoNum type="arabicPeriod"/>
            </a:pPr>
            <a:r>
              <a:rPr lang="en" sz="25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Posibles mejoras y resultados similares.</a:t>
            </a:r>
            <a:endParaRPr sz="25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2" name="Google Shape;152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 u="sng"/>
              <a:t>Índice</a:t>
            </a:r>
            <a:endParaRPr i="1" sz="2700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ctrTitle"/>
          </p:nvPr>
        </p:nvSpPr>
        <p:spPr>
          <a:xfrm>
            <a:off x="2013576" y="2136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Beneficios del entrenamiento progresivo </a:t>
            </a:r>
            <a:endParaRPr sz="2800" u="sng"/>
          </a:p>
        </p:txBody>
      </p:sp>
      <p:sp>
        <p:nvSpPr>
          <p:cNvPr id="282" name="Google Shape;282;p48"/>
          <p:cNvSpPr txBox="1"/>
          <p:nvPr/>
        </p:nvSpPr>
        <p:spPr>
          <a:xfrm>
            <a:off x="692850" y="1381500"/>
            <a:ext cx="64863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Los principales beneficios del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entrenamiento progresivo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son: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Menor tiempo de entrenamiento.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Mayor estabilidad durante el entrenamiento, asegurando la convergencia y evitando el colapso.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nuestro caso, hemos observado ambos efectos.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 acelera el proceso de entrenamiento de la red completa (más alta resolución) al partir de capas preentrenadas.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nuestro caso, una imagen de 56x56 no era posible con nuestros recursos (hardware), en un solo entrenamiento, pero al segmentarlo en dos etapas, sí se logró la convergencia.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Sin embargo no hemos podido evitar algo de colapso, debido probablemente al reducido dataset.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ctrTitle"/>
          </p:nvPr>
        </p:nvSpPr>
        <p:spPr>
          <a:xfrm flipH="1">
            <a:off x="360678" y="1445663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</a:t>
            </a:r>
            <a:r>
              <a:rPr lang="en"/>
              <a:t> similares y alternativas posibles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9"/>
          <p:cNvSpPr txBox="1"/>
          <p:nvPr>
            <p:ph idx="2" type="title"/>
          </p:nvPr>
        </p:nvSpPr>
        <p:spPr>
          <a:xfrm flipH="1">
            <a:off x="1331728" y="3413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9" name="Google Shape;289;p49"/>
          <p:cNvSpPr txBox="1"/>
          <p:nvPr>
            <p:ph idx="1" type="subTitle"/>
          </p:nvPr>
        </p:nvSpPr>
        <p:spPr>
          <a:xfrm>
            <a:off x="140703" y="309196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más se ha hecho sobre el tema?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podría eso implementarse a nuestro modelo?</a:t>
            </a:r>
            <a:endParaRPr/>
          </a:p>
        </p:txBody>
      </p:sp>
      <p:cxnSp>
        <p:nvCxnSpPr>
          <p:cNvPr id="290" name="Google Shape;290;p49"/>
          <p:cNvCxnSpPr/>
          <p:nvPr/>
        </p:nvCxnSpPr>
        <p:spPr>
          <a:xfrm>
            <a:off x="0" y="3011075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Redes GAN famosas</a:t>
            </a:r>
            <a:r>
              <a:rPr lang="en" sz="2800" u="sng"/>
              <a:t> </a:t>
            </a:r>
            <a:endParaRPr sz="2800" u="sng"/>
          </a:p>
        </p:txBody>
      </p:sp>
      <p:sp>
        <p:nvSpPr>
          <p:cNvPr id="296" name="Google Shape;296;p50"/>
          <p:cNvSpPr txBox="1"/>
          <p:nvPr/>
        </p:nvSpPr>
        <p:spPr>
          <a:xfrm>
            <a:off x="65850" y="1081325"/>
            <a:ext cx="4663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Las principales diferencias entre una GAN y otra son: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La función de coste a minimizar y maximizar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arquitectura de las redes neuronales que se utilizan para el generador y el discriminador.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Algunas de las variantes más conocidas son: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DCGAN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(Deep Convolutional GAN)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LSGAN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(Least Square GAN)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WGAN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(Wasserstein GAN)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CYCLEGAN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050" y="1902800"/>
            <a:ext cx="3333750" cy="238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66675">
              <a:srgbClr val="000000">
                <a:alpha val="40000"/>
              </a:srgbClr>
            </a:outerShdw>
          </a:effectLst>
        </p:spPr>
      </p:pic>
      <p:sp>
        <p:nvSpPr>
          <p:cNvPr id="298" name="Google Shape;298;p50"/>
          <p:cNvSpPr txBox="1"/>
          <p:nvPr/>
        </p:nvSpPr>
        <p:spPr>
          <a:xfrm>
            <a:off x="6544300" y="1570300"/>
            <a:ext cx="10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CYCLEGAN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Técnicas alternativas</a:t>
            </a:r>
            <a:endParaRPr sz="2800" u="sng"/>
          </a:p>
        </p:txBody>
      </p:sp>
      <p:sp>
        <p:nvSpPr>
          <p:cNvPr id="304" name="Google Shape;304;p51"/>
          <p:cNvSpPr txBox="1"/>
          <p:nvPr/>
        </p:nvSpPr>
        <p:spPr>
          <a:xfrm>
            <a:off x="462750" y="1350375"/>
            <a:ext cx="436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Autoencoders variacionales.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Redes de Difusión.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24" y="2535699"/>
            <a:ext cx="2204850" cy="220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114300">
              <a:srgbClr val="000000">
                <a:alpha val="55000"/>
              </a:srgbClr>
            </a:outerShdw>
          </a:effectLst>
        </p:spPr>
      </p:pic>
      <p:sp>
        <p:nvSpPr>
          <p:cNvPr id="306" name="Google Shape;306;p51"/>
          <p:cNvSpPr txBox="1"/>
          <p:nvPr/>
        </p:nvSpPr>
        <p:spPr>
          <a:xfrm>
            <a:off x="3308850" y="4657000"/>
            <a:ext cx="126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DA￼LLE-2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7" name="Google Shape;3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575" y="1299050"/>
            <a:ext cx="3237874" cy="19993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114300">
              <a:srgbClr val="000000">
                <a:alpha val="55000"/>
              </a:srgbClr>
            </a:outerShdw>
          </a:effectLst>
        </p:spPr>
      </p:pic>
      <p:sp>
        <p:nvSpPr>
          <p:cNvPr id="308" name="Google Shape;308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idx="4294967295" type="ctrTitle"/>
          </p:nvPr>
        </p:nvSpPr>
        <p:spPr>
          <a:xfrm flipH="1">
            <a:off x="1974150" y="986525"/>
            <a:ext cx="51957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Gracias</a:t>
            </a:r>
            <a:endParaRPr sz="6500"/>
          </a:p>
        </p:txBody>
      </p:sp>
      <p:sp>
        <p:nvSpPr>
          <p:cNvPr id="314" name="Google Shape;314;p52"/>
          <p:cNvSpPr txBox="1"/>
          <p:nvPr>
            <p:ph idx="1" type="subTitle"/>
          </p:nvPr>
        </p:nvSpPr>
        <p:spPr>
          <a:xfrm>
            <a:off x="2152500" y="24872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800"/>
              <a:t>¿Preguntas?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5" name="Google Shape;315;p52"/>
          <p:cNvSpPr txBox="1"/>
          <p:nvPr/>
        </p:nvSpPr>
        <p:spPr>
          <a:xfrm>
            <a:off x="6387625" y="4538450"/>
            <a:ext cx="26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Presentación hecha para como parte de la evaluación del Máster en Ciencia de Datos (UV)</a:t>
            </a:r>
            <a:endParaRPr i="1"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6" name="Google Shape;316;p52"/>
          <p:cNvSpPr txBox="1"/>
          <p:nvPr/>
        </p:nvSpPr>
        <p:spPr>
          <a:xfrm>
            <a:off x="318625" y="3090250"/>
            <a:ext cx="579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Recursos y bibliografía usada: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Progressive training: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https://arxiv.org/abs/1710.10196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Teoría y notebooks de clase (asignatura de Deep learning MCD-UV)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ctrTitle"/>
          </p:nvPr>
        </p:nvSpPr>
        <p:spPr>
          <a:xfrm flipH="1">
            <a:off x="477975" y="3085150"/>
            <a:ext cx="62814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158" name="Google Shape;158;p31"/>
          <p:cNvSpPr txBox="1"/>
          <p:nvPr>
            <p:ph idx="2" type="title"/>
          </p:nvPr>
        </p:nvSpPr>
        <p:spPr>
          <a:xfrm flipH="1">
            <a:off x="791029" y="15121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0"/>
              <a:t>01</a:t>
            </a:r>
            <a:endParaRPr sz="10800"/>
          </a:p>
        </p:txBody>
      </p:sp>
      <p:sp>
        <p:nvSpPr>
          <p:cNvPr id="159" name="Google Shape;159;p31"/>
          <p:cNvSpPr txBox="1"/>
          <p:nvPr>
            <p:ph idx="1" type="subTitle"/>
          </p:nvPr>
        </p:nvSpPr>
        <p:spPr>
          <a:xfrm>
            <a:off x="1147575" y="4028950"/>
            <a:ext cx="46485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resultado queremos obtener?</a:t>
            </a:r>
            <a:endParaRPr/>
          </a:p>
        </p:txBody>
      </p:sp>
      <p:cxnSp>
        <p:nvCxnSpPr>
          <p:cNvPr id="160" name="Google Shape;160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/>
        </p:nvSpPr>
        <p:spPr>
          <a:xfrm>
            <a:off x="721325" y="265525"/>
            <a:ext cx="256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Exo 2"/>
                <a:ea typeface="Exo 2"/>
                <a:cs typeface="Exo 2"/>
                <a:sym typeface="Exo 2"/>
              </a:rPr>
              <a:t>¿Qué buscamos?</a:t>
            </a:r>
            <a:endParaRPr b="1" sz="23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189675" y="743450"/>
            <a:ext cx="402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Queremos crear una red Generativa Adversaria que nos genere más formas como las que le introducimos. 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Buscamos aplicar las técnicas aprendidas en clase, e ir un paso más allá aplicando la estrategia de entrenamiento progresivo.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721325" y="2928975"/>
            <a:ext cx="3170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Exo 2"/>
                <a:ea typeface="Exo 2"/>
                <a:cs typeface="Exo 2"/>
                <a:sym typeface="Exo 2"/>
              </a:rPr>
              <a:t>¿Por qué pokemons?</a:t>
            </a:r>
            <a:endParaRPr b="1" sz="23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8" name="Google Shape;168;p32"/>
          <p:cNvSpPr txBox="1"/>
          <p:nvPr/>
        </p:nvSpPr>
        <p:spPr>
          <a:xfrm>
            <a:off x="189675" y="3399300"/>
            <a:ext cx="578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Las formas de estos pokemons son relativamente sencillas y para entrenar nosotros con nuestros medios una red GAN desde cero, debemos buscar problemas no muy ambiciosos.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Estan chulos.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69" name="Google Shape;169;p32"/>
          <p:cNvCxnSpPr/>
          <p:nvPr/>
        </p:nvCxnSpPr>
        <p:spPr>
          <a:xfrm>
            <a:off x="288300" y="751050"/>
            <a:ext cx="37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189675" y="3399300"/>
            <a:ext cx="56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2148225" y="4013275"/>
            <a:ext cx="500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Unowns: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Viven en ruinas, en Johto en las Ruinas Alfa,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Isla Sétima en las Ruinas Sete y en Sinnoh en las Ruinas Sosiego.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total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existen 28 formas de Unown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Cada una representa una letra del abecedario y los signos de exclamación e interrogación.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06276" cy="343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ctrTitle"/>
          </p:nvPr>
        </p:nvSpPr>
        <p:spPr>
          <a:xfrm flipH="1">
            <a:off x="1403475" y="2635675"/>
            <a:ext cx="65400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4158579" y="4028406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lo hacemos? ¿Qué técnicas usamos? </a:t>
            </a:r>
            <a:endParaRPr/>
          </a:p>
        </p:txBody>
      </p:sp>
      <p:sp>
        <p:nvSpPr>
          <p:cNvPr id="183" name="Google Shape;183;p34"/>
          <p:cNvSpPr txBox="1"/>
          <p:nvPr>
            <p:ph idx="2" type="title"/>
          </p:nvPr>
        </p:nvSpPr>
        <p:spPr>
          <a:xfrm flipH="1">
            <a:off x="5366254" y="1428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0"/>
              <a:t>02</a:t>
            </a:r>
            <a:endParaRPr sz="10400"/>
          </a:p>
        </p:txBody>
      </p:sp>
      <p:cxnSp>
        <p:nvCxnSpPr>
          <p:cNvPr id="184" name="Google Shape;184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ctrTitle"/>
          </p:nvPr>
        </p:nvSpPr>
        <p:spPr>
          <a:xfrm>
            <a:off x="1964850" y="352850"/>
            <a:ext cx="5214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Teoría GANS</a:t>
            </a:r>
            <a:endParaRPr u="sng"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600" y="1325850"/>
            <a:ext cx="5701076" cy="342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33350">
              <a:srgbClr val="000000">
                <a:alpha val="33000"/>
              </a:srgbClr>
            </a:outerShdw>
          </a:effectLst>
        </p:spPr>
      </p:pic>
      <p:sp>
        <p:nvSpPr>
          <p:cNvPr id="191" name="Google Shape;191;p35"/>
          <p:cNvSpPr txBox="1"/>
          <p:nvPr/>
        </p:nvSpPr>
        <p:spPr>
          <a:xfrm>
            <a:off x="0" y="940550"/>
            <a:ext cx="3319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GAN = Generative Adaptive Networks.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Técnica de data augmentation.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 principal objetivo de estas redes es el de generar datos lo más cercanos a la realidad.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Están compuestas de un Discriminador y de un Generador, que suelen ser redes neuronales.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el Discriminador funciona mal, la GAN no funcionará correctamente.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la mayoría de aplicaciones, al final de la convergencia se usa solo el generador.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idx="2" type="ctrTitle"/>
          </p:nvPr>
        </p:nvSpPr>
        <p:spPr>
          <a:xfrm>
            <a:off x="1964850" y="352850"/>
            <a:ext cx="5214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Entrenamiento de una GAN</a:t>
            </a:r>
            <a:endParaRPr u="sng"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04350"/>
            <a:ext cx="8839201" cy="8056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60000" dist="114300">
              <a:srgbClr val="000000">
                <a:alpha val="45000"/>
              </a:srgbClr>
            </a:outerShdw>
          </a:effectLst>
        </p:spPr>
      </p:pic>
      <p:sp>
        <p:nvSpPr>
          <p:cNvPr id="198" name="Google Shape;198;p36"/>
          <p:cNvSpPr txBox="1"/>
          <p:nvPr/>
        </p:nvSpPr>
        <p:spPr>
          <a:xfrm>
            <a:off x="1062550" y="1984025"/>
            <a:ext cx="627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 entrenamiento se puede expresar como un problema de MinMax.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Buscamos maximizar los aciertos del Discriminador para que sea exigente, y minimizar el error del Generador para que cada vez produzca datos más parecidos a los reales.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idx="2" type="ctrTitle"/>
          </p:nvPr>
        </p:nvSpPr>
        <p:spPr>
          <a:xfrm>
            <a:off x="1964850" y="352850"/>
            <a:ext cx="52143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</a:rPr>
              <a:t>Entrenamiento de una GAN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98" y="1081350"/>
            <a:ext cx="8712399" cy="342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42875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